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sldIdLst>
    <p:sldId id="256" r:id="rId5"/>
    <p:sldId id="258" r:id="rId6"/>
    <p:sldId id="257" r:id="rId7"/>
    <p:sldId id="259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4C5D"/>
    <a:srgbClr val="5888A6"/>
    <a:srgbClr val="3D5E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0" autoAdjust="0"/>
    <p:restoredTop sz="94660"/>
  </p:normalViewPr>
  <p:slideViewPr>
    <p:cSldViewPr snapToGrid="0">
      <p:cViewPr>
        <p:scale>
          <a:sx n="73" d="100"/>
          <a:sy n="73" d="100"/>
        </p:scale>
        <p:origin x="840" y="5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E2B7D-C25E-4A7E-83FD-36F171F59DE1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C809B-68C5-40C6-87A6-9B27F73E5CA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703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FC809B-68C5-40C6-87A6-9B27F73E5CAE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6222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6D05E-B6CB-E9ED-84C8-BE7BF64A3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CD0AAF8-B8BF-6625-3A73-A5AF3E2727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1A9DF0-5C5A-C308-527B-E76C1081B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F7B6-C750-4424-8FF8-43EEE2DFD5BD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5CF4F1D-6B00-4FD6-2ED7-A7044C52F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97BA96-6EE4-1B41-0BDF-AACF2A806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F227-A8B1-4BE5-91F1-C3FC398EA8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3440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AC277-6662-8128-BC5D-D143FD5556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E4B3112-4E84-5815-6BB5-23BA9DCBA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D38E260-ACF2-0386-AA0E-07E1C806E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F7B6-C750-4424-8FF8-43EEE2DFD5BD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6F2C03-F5D6-4CB3-A689-D3F10DE7D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DD698AA-74A7-DF90-77C8-3AC7CB155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F227-A8B1-4BE5-91F1-C3FC398EA8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8588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08C6F37-C264-6B15-B541-68EE13042F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8D29E00-722A-812F-0F5C-133B471D76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1E6520-E285-D7B9-25C2-7DF1401D2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F7B6-C750-4424-8FF8-43EEE2DFD5BD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9255CF-D685-74E2-9523-027DA5DF9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5C9C486-0654-85D1-551E-0761EEEB5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F227-A8B1-4BE5-91F1-C3FC398EA8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700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9D817A-0249-E7CB-5C29-E08D910DD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45BD442-03CA-85D2-41F0-EF100DE5F2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7F08B49-AAE9-0565-820A-6325BE0AA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F7B6-C750-4424-8FF8-43EEE2DFD5BD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34154C3-4088-A0B9-CE08-6D08E000C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7C7B05-95F9-4373-0CDE-01C109180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F227-A8B1-4BE5-91F1-C3FC398EA8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0103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4D461A6-D5CD-4CB6-45E7-E5D8D22C2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160477C-B76F-ADC8-6EC3-061A0C2670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7DF45C1-9568-F84E-F7F5-6A53EB293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F7B6-C750-4424-8FF8-43EEE2DFD5BD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F9701D7-FA18-EDFD-5E9B-170D87239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46DBE6-73C9-77B7-48B5-9DD7CB588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F227-A8B1-4BE5-91F1-C3FC398EA8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7157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B070FA-5B66-7D21-E5E5-53988E2C3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B6B0EA5-EEBD-E2A3-C901-2B450165B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35EE65C-24EE-483C-6F54-B4D6D5D2C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1FF9A9B-C077-358B-CA10-3108F4B02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F7B6-C750-4424-8FF8-43EEE2DFD5BD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9ED5588-4533-D48C-9062-DF19893D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3D49B6B-502C-47A5-2F21-4D54CC6D2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F227-A8B1-4BE5-91F1-C3FC398EA8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3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47987B-F2B1-4FD1-CFDC-290492017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530E580-7A87-13CE-1003-F1B644CC1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314E98A-5CD6-00B1-1A4B-4F3387745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BAD82CF-BF28-ABA0-0813-1A5839E875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A038E73-8A66-4EC5-0138-F4B2B3FD41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EBE7691-1DB8-D270-8B4D-C0D6680FA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F7B6-C750-4424-8FF8-43EEE2DFD5BD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D06D9212-C3E9-95A4-543A-54EAB02D99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049A8AC-19CF-7B4E-9832-68F9AA0C0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F227-A8B1-4BE5-91F1-C3FC398EA8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0150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F86790-50A2-912C-E592-E565895AE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0667C48-AC93-E51A-9FED-AFA3ECCC6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F7B6-C750-4424-8FF8-43EEE2DFD5BD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2585D2C-8646-7168-FD30-DB8D57F0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BEDC296-E0CB-FBFB-0753-1F6E7E223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F227-A8B1-4BE5-91F1-C3FC398EA8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82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DA9F63E-DEDC-CAB8-1E03-71704BBD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F7B6-C750-4424-8FF8-43EEE2DFD5BD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C8B129F-5A77-0727-5251-57C122C54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C1FC7EC-21B7-2DFB-324F-2A65C9E2A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F227-A8B1-4BE5-91F1-C3FC398EA8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53977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C59BFE-8E1A-FC6F-3F1F-358BD354C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513B80-B7CD-5C3D-5056-639FD4DD68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6600D74-50B0-8057-3F2D-33731C6D31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DE6A5A46-23C3-4E97-DF8A-908BC8665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F7B6-C750-4424-8FF8-43EEE2DFD5BD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B14D6B7-5696-E22C-5375-D926FB6A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A79E8B5-605B-76AD-31D9-178B3CFD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F227-A8B1-4BE5-91F1-C3FC398EA8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112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17B031-0F9F-E55D-AE3D-D339A1DD5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FF826B4-C5C8-3D61-79EA-0A161FFE03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CD48BE4-357D-C564-CC91-009F8C12CA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7D197B1-BC75-3C98-AEA5-6D249B4DC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BF7B6-C750-4424-8FF8-43EEE2DFD5BD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BD996F3-69F3-DA7D-32D4-DD8965806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2AEB1A0-020E-EA16-AA92-71D3DFEB7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CF227-A8B1-4BE5-91F1-C3FC398EA8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1724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7FFAF27-3C4A-5C53-A39B-B52E1EEA2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B942F45-4395-81FF-CB2C-9557B0AC6E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2437BF6-B159-E805-2C0E-9F000D4031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4BF7B6-C750-4424-8FF8-43EEE2DFD5BD}" type="datetimeFigureOut">
              <a:rPr lang="de-DE" smtClean="0"/>
              <a:t>24.10.2024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87B6BC-9C3F-6512-35D0-8A560190E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FCFC11-6D46-8D38-033D-AAD569A15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0CF227-A8B1-4BE5-91F1-C3FC398EA8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654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245955-AA28-18D6-EFB8-96C84537C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de-DE" dirty="0">
                <a:solidFill>
                  <a:srgbClr val="5888A6"/>
                </a:solidFill>
                <a:latin typeface="Trade Gothic Inline" panose="020B0504030203020204" pitchFamily="34" charset="0"/>
              </a:rPr>
              <a:t>FSR-Leitfaden 2.0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6C06660-281F-3593-72B2-E799AB47D0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solidFill>
            <a:srgbClr val="314C5D"/>
          </a:solidFill>
          <a:ln>
            <a:solidFill>
              <a:srgbClr val="5888A6"/>
            </a:solidFill>
          </a:ln>
        </p:spPr>
        <p:txBody>
          <a:bodyPr/>
          <a:lstStyle/>
          <a:p>
            <a:endParaRPr lang="de-DE" dirty="0"/>
          </a:p>
          <a:p>
            <a:pPr lvl="1"/>
            <a:br>
              <a:rPr lang="de-DE" dirty="0">
                <a:solidFill>
                  <a:schemeClr val="bg1"/>
                </a:solidFill>
                <a:latin typeface="Avenir Next LT Pro" panose="020B0504020202020204" pitchFamily="34" charset="0"/>
              </a:rPr>
            </a:br>
            <a:r>
              <a:rPr lang="de-DE" sz="2800" dirty="0">
                <a:solidFill>
                  <a:schemeClr val="bg1"/>
                </a:solidFill>
                <a:latin typeface="Avenir Next LT Pro" panose="020B0504020202020204" pitchFamily="34" charset="0"/>
              </a:rPr>
              <a:t>Status quo - Input der letzten Sitzung – eure Mithilfe</a:t>
            </a:r>
            <a:endParaRPr lang="de-DE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075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EE5BA-B125-E631-608A-ED00FF84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1438995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  <a:latin typeface="Avenir Next LT Pro" panose="020B0504020202020204" pitchFamily="34" charset="0"/>
              </a:rPr>
              <a:t>Input der </a:t>
            </a:r>
            <a:br>
              <a:rPr lang="de-DE" dirty="0">
                <a:solidFill>
                  <a:schemeClr val="bg1"/>
                </a:solidFill>
                <a:latin typeface="Avenir Next LT Pro" panose="020B0504020202020204" pitchFamily="34" charset="0"/>
              </a:rPr>
            </a:br>
            <a:r>
              <a:rPr lang="de-DE" dirty="0">
                <a:solidFill>
                  <a:schemeClr val="bg1"/>
                </a:solidFill>
                <a:latin typeface="Avenir Next LT Pro" panose="020B0504020202020204" pitchFamily="34" charset="0"/>
              </a:rPr>
              <a:t>letzten Sitzung: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63C4A6B-2CE2-DEDF-5EA3-537E9B448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8800" r="7274" b="1067"/>
          <a:stretch/>
        </p:blipFill>
        <p:spPr>
          <a:xfrm>
            <a:off x="5291328" y="338328"/>
            <a:ext cx="4617720" cy="618134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AECFD6B-0742-D0D0-9F58-F4905637F05D}"/>
              </a:ext>
            </a:extLst>
          </p:cNvPr>
          <p:cNvSpPr txBox="1"/>
          <p:nvPr/>
        </p:nvSpPr>
        <p:spPr>
          <a:xfrm>
            <a:off x="584200" y="3725334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Wie sieht eine reguläre FSR-Sitzung aus?</a:t>
            </a:r>
          </a:p>
        </p:txBody>
      </p:sp>
    </p:spTree>
    <p:extLst>
      <p:ext uri="{BB962C8B-B14F-4D97-AF65-F5344CB8AC3E}">
        <p14:creationId xmlns:p14="http://schemas.microsoft.com/office/powerpoint/2010/main" val="3188461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883C49F7-C940-23C2-EFDF-0B16CDC5F318}"/>
              </a:ext>
            </a:extLst>
          </p:cNvPr>
          <p:cNvSpPr/>
          <p:nvPr/>
        </p:nvSpPr>
        <p:spPr>
          <a:xfrm>
            <a:off x="4393245" y="618767"/>
            <a:ext cx="2763826" cy="1010653"/>
          </a:xfrm>
          <a:prstGeom prst="ellipse">
            <a:avLst/>
          </a:prstGeom>
          <a:solidFill>
            <a:srgbClr val="5888A6"/>
          </a:solidFill>
          <a:ln>
            <a:solidFill>
              <a:srgbClr val="5888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99967D2-8548-6DE8-3AA9-18484227164E}"/>
              </a:ext>
            </a:extLst>
          </p:cNvPr>
          <p:cNvSpPr/>
          <p:nvPr/>
        </p:nvSpPr>
        <p:spPr>
          <a:xfrm>
            <a:off x="4241991" y="2502569"/>
            <a:ext cx="3066333" cy="495013"/>
          </a:xfrm>
          <a:prstGeom prst="rect">
            <a:avLst/>
          </a:prstGeom>
          <a:solidFill>
            <a:srgbClr val="5888A6"/>
          </a:solidFill>
          <a:ln>
            <a:solidFill>
              <a:srgbClr val="5888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34BD84EF-65AD-AB11-EC48-F9F8C96E32D1}"/>
              </a:ext>
            </a:extLst>
          </p:cNvPr>
          <p:cNvSpPr/>
          <p:nvPr/>
        </p:nvSpPr>
        <p:spPr>
          <a:xfrm>
            <a:off x="4624630" y="3657600"/>
            <a:ext cx="2301053" cy="2301053"/>
          </a:xfrm>
          <a:prstGeom prst="ellipse">
            <a:avLst/>
          </a:prstGeom>
          <a:solidFill>
            <a:srgbClr val="5888A6"/>
          </a:solidFill>
          <a:ln>
            <a:solidFill>
              <a:srgbClr val="5888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B436026-1EED-900C-B275-3E9773249852}"/>
              </a:ext>
            </a:extLst>
          </p:cNvPr>
          <p:cNvSpPr/>
          <p:nvPr/>
        </p:nvSpPr>
        <p:spPr>
          <a:xfrm>
            <a:off x="959445" y="4073835"/>
            <a:ext cx="2536776" cy="1357147"/>
          </a:xfrm>
          <a:prstGeom prst="ellipse">
            <a:avLst/>
          </a:prstGeom>
          <a:solidFill>
            <a:srgbClr val="5888A6"/>
          </a:solidFill>
          <a:ln>
            <a:solidFill>
              <a:srgbClr val="5888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EECAADF6-A943-5F4B-FE5C-A04ACDC697BF}"/>
              </a:ext>
            </a:extLst>
          </p:cNvPr>
          <p:cNvSpPr txBox="1"/>
          <p:nvPr/>
        </p:nvSpPr>
        <p:spPr>
          <a:xfrm>
            <a:off x="4783115" y="939427"/>
            <a:ext cx="218209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E I N L A D U N 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F8B33F3-16B3-5B49-98B8-1A9FB354693D}"/>
              </a:ext>
            </a:extLst>
          </p:cNvPr>
          <p:cNvSpPr txBox="1"/>
          <p:nvPr/>
        </p:nvSpPr>
        <p:spPr>
          <a:xfrm>
            <a:off x="4449379" y="2573650"/>
            <a:ext cx="2834818" cy="369332"/>
          </a:xfrm>
          <a:prstGeom prst="rect">
            <a:avLst/>
          </a:prstGeom>
          <a:solidFill>
            <a:srgbClr val="5888A6"/>
          </a:solidFill>
          <a:ln>
            <a:solidFill>
              <a:srgbClr val="5888A6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T A G E S O R D N U N G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B684807F-AA22-6892-D37D-AF832D69072E}"/>
              </a:ext>
            </a:extLst>
          </p:cNvPr>
          <p:cNvSpPr txBox="1"/>
          <p:nvPr/>
        </p:nvSpPr>
        <p:spPr>
          <a:xfrm>
            <a:off x="5054042" y="4623460"/>
            <a:ext cx="1640239" cy="369332"/>
          </a:xfrm>
          <a:prstGeom prst="rect">
            <a:avLst/>
          </a:prstGeom>
          <a:solidFill>
            <a:srgbClr val="5888A6"/>
          </a:solidFill>
          <a:ln>
            <a:solidFill>
              <a:srgbClr val="5888A6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S I T Z U N 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CD44277-F000-3A96-3DA3-A0F8E4764B53}"/>
              </a:ext>
            </a:extLst>
          </p:cNvPr>
          <p:cNvSpPr txBox="1"/>
          <p:nvPr/>
        </p:nvSpPr>
        <p:spPr>
          <a:xfrm>
            <a:off x="1136787" y="4567742"/>
            <a:ext cx="2182091" cy="369332"/>
          </a:xfrm>
          <a:prstGeom prst="rect">
            <a:avLst/>
          </a:prstGeom>
          <a:solidFill>
            <a:srgbClr val="5888A6"/>
          </a:solidFill>
          <a:ln>
            <a:solidFill>
              <a:srgbClr val="5888A6"/>
            </a:solidFill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B E S C H L Ü S S E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22B0F6C-DEDC-6DD4-B5DD-A525FB01B5F2}"/>
              </a:ext>
            </a:extLst>
          </p:cNvPr>
          <p:cNvSpPr/>
          <p:nvPr/>
        </p:nvSpPr>
        <p:spPr>
          <a:xfrm>
            <a:off x="8350845" y="4067207"/>
            <a:ext cx="2536776" cy="1357147"/>
          </a:xfrm>
          <a:prstGeom prst="ellipse">
            <a:avLst/>
          </a:prstGeom>
          <a:solidFill>
            <a:srgbClr val="5888A6"/>
          </a:solidFill>
          <a:ln>
            <a:solidFill>
              <a:srgbClr val="5888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01E7183-8850-977D-D76F-4C37E794EAB5}"/>
              </a:ext>
            </a:extLst>
          </p:cNvPr>
          <p:cNvSpPr txBox="1"/>
          <p:nvPr/>
        </p:nvSpPr>
        <p:spPr>
          <a:xfrm>
            <a:off x="8388304" y="4567742"/>
            <a:ext cx="249931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Avenir Next LT Pro" panose="020B0504020202020204" pitchFamily="34" charset="0"/>
              </a:rPr>
              <a:t>A N W E S E N H E I T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F925B0E0-F2A7-E778-0777-16B152C393A4}"/>
              </a:ext>
            </a:extLst>
          </p:cNvPr>
          <p:cNvSpPr txBox="1"/>
          <p:nvPr/>
        </p:nvSpPr>
        <p:spPr>
          <a:xfrm>
            <a:off x="2060072" y="875570"/>
            <a:ext cx="226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rgbClr val="314C5D"/>
                </a:solidFill>
                <a:latin typeface="Avenir Next LT Pro" panose="020B0504020202020204" pitchFamily="34" charset="0"/>
              </a:rPr>
              <a:t>(vorläufige) Tagesordnung</a:t>
            </a:r>
          </a:p>
          <a:p>
            <a:pPr algn="r"/>
            <a:r>
              <a:rPr lang="de-DE" sz="1200" dirty="0">
                <a:solidFill>
                  <a:srgbClr val="314C5D"/>
                </a:solidFill>
                <a:latin typeface="Avenir Next LT Pro" panose="020B0504020202020204" pitchFamily="34" charset="0"/>
              </a:rPr>
              <a:t>Frist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B94D1CB-9741-B9CD-966F-656FBB34DCCA}"/>
              </a:ext>
            </a:extLst>
          </p:cNvPr>
          <p:cNvSpPr txBox="1"/>
          <p:nvPr/>
        </p:nvSpPr>
        <p:spPr>
          <a:xfrm>
            <a:off x="7243278" y="877480"/>
            <a:ext cx="226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314C5D"/>
                </a:solidFill>
                <a:latin typeface="Avenir Next LT Pro" panose="020B0504020202020204" pitchFamily="34" charset="0"/>
              </a:rPr>
              <a:t>Veröffentlichung</a:t>
            </a:r>
          </a:p>
          <a:p>
            <a:r>
              <a:rPr lang="de-DE" sz="1200" dirty="0">
                <a:solidFill>
                  <a:srgbClr val="314C5D"/>
                </a:solidFill>
                <a:latin typeface="Avenir Next LT Pro" panose="020B0504020202020204" pitchFamily="34" charset="0"/>
              </a:rPr>
              <a:t>Vorsitzende:r</a:t>
            </a:r>
          </a:p>
        </p:txBody>
      </p:sp>
      <p:sp>
        <p:nvSpPr>
          <p:cNvPr id="20" name="Pfeil: nach unten 19">
            <a:extLst>
              <a:ext uri="{FF2B5EF4-FFF2-40B4-BE49-F238E27FC236}">
                <a16:creationId xmlns:a16="http://schemas.microsoft.com/office/drawing/2014/main" id="{1EFA5BEA-5678-661E-ECE3-F8B6147D9AE3}"/>
              </a:ext>
            </a:extLst>
          </p:cNvPr>
          <p:cNvSpPr/>
          <p:nvPr/>
        </p:nvSpPr>
        <p:spPr>
          <a:xfrm>
            <a:off x="5740456" y="1850692"/>
            <a:ext cx="126332" cy="410350"/>
          </a:xfrm>
          <a:prstGeom prst="downArrow">
            <a:avLst/>
          </a:prstGeom>
          <a:solidFill>
            <a:srgbClr val="314C5D"/>
          </a:solidFill>
          <a:ln>
            <a:solidFill>
              <a:srgbClr val="314C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A085995-ADD2-515B-8331-21DEF7DB5EEC}"/>
              </a:ext>
            </a:extLst>
          </p:cNvPr>
          <p:cNvSpPr txBox="1"/>
          <p:nvPr/>
        </p:nvSpPr>
        <p:spPr>
          <a:xfrm>
            <a:off x="1902871" y="2519242"/>
            <a:ext cx="226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200" dirty="0">
                <a:solidFill>
                  <a:srgbClr val="314C5D"/>
                </a:solidFill>
                <a:latin typeface="Avenir Next LT Pro" panose="020B0504020202020204" pitchFamily="34" charset="0"/>
              </a:rPr>
              <a:t>Themen</a:t>
            </a:r>
          </a:p>
          <a:p>
            <a:pPr algn="r"/>
            <a:r>
              <a:rPr lang="de-DE" sz="1200" dirty="0">
                <a:solidFill>
                  <a:srgbClr val="314C5D"/>
                </a:solidFill>
                <a:latin typeface="Avenir Next LT Pro" panose="020B0504020202020204" pitchFamily="34" charset="0"/>
              </a:rPr>
              <a:t>vorhergehendes Protokoll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F5AEBA0A-A863-8322-5ABD-5BC2C4414795}"/>
              </a:ext>
            </a:extLst>
          </p:cNvPr>
          <p:cNvSpPr txBox="1"/>
          <p:nvPr/>
        </p:nvSpPr>
        <p:spPr>
          <a:xfrm>
            <a:off x="7382638" y="2527483"/>
            <a:ext cx="226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314C5D"/>
                </a:solidFill>
                <a:latin typeface="Avenir Next LT Pro" panose="020B0504020202020204" pitchFamily="34" charset="0"/>
              </a:rPr>
              <a:t>vorläufiges Protokoll</a:t>
            </a:r>
          </a:p>
          <a:p>
            <a:r>
              <a:rPr lang="de-DE" sz="1200" dirty="0">
                <a:solidFill>
                  <a:srgbClr val="314C5D"/>
                </a:solidFill>
                <a:latin typeface="Avenir Next LT Pro" panose="020B0504020202020204" pitchFamily="34" charset="0"/>
              </a:rPr>
              <a:t>Anträge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BBC83FB6-79BD-21EA-2A26-D5D3BFE31127}"/>
              </a:ext>
            </a:extLst>
          </p:cNvPr>
          <p:cNvSpPr/>
          <p:nvPr/>
        </p:nvSpPr>
        <p:spPr>
          <a:xfrm>
            <a:off x="4242100" y="3377864"/>
            <a:ext cx="1232672" cy="1212464"/>
          </a:xfrm>
          <a:prstGeom prst="ellipse">
            <a:avLst/>
          </a:prstGeom>
          <a:solidFill>
            <a:srgbClr val="5888A6"/>
          </a:solidFill>
          <a:ln>
            <a:solidFill>
              <a:srgbClr val="3D5E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42A1C3FC-0290-7D7B-4553-D2B81D07528F}"/>
              </a:ext>
            </a:extLst>
          </p:cNvPr>
          <p:cNvSpPr/>
          <p:nvPr/>
        </p:nvSpPr>
        <p:spPr>
          <a:xfrm>
            <a:off x="4241991" y="5150088"/>
            <a:ext cx="1232672" cy="1212464"/>
          </a:xfrm>
          <a:prstGeom prst="ellipse">
            <a:avLst/>
          </a:prstGeom>
          <a:solidFill>
            <a:srgbClr val="5888A6"/>
          </a:solidFill>
          <a:ln>
            <a:solidFill>
              <a:srgbClr val="3D5E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6FE29684-750E-0D6D-8C67-6609BD4DE79B}"/>
              </a:ext>
            </a:extLst>
          </p:cNvPr>
          <p:cNvSpPr/>
          <p:nvPr/>
        </p:nvSpPr>
        <p:spPr>
          <a:xfrm>
            <a:off x="6096000" y="3332348"/>
            <a:ext cx="1232672" cy="1212464"/>
          </a:xfrm>
          <a:prstGeom prst="ellipse">
            <a:avLst/>
          </a:prstGeom>
          <a:solidFill>
            <a:srgbClr val="5888A6"/>
          </a:solidFill>
          <a:ln>
            <a:solidFill>
              <a:srgbClr val="3D5E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B949E0B-6088-FF90-C741-83F970582974}"/>
              </a:ext>
            </a:extLst>
          </p:cNvPr>
          <p:cNvSpPr/>
          <p:nvPr/>
        </p:nvSpPr>
        <p:spPr>
          <a:xfrm>
            <a:off x="6010606" y="5150088"/>
            <a:ext cx="1232672" cy="1212464"/>
          </a:xfrm>
          <a:prstGeom prst="ellipse">
            <a:avLst/>
          </a:prstGeom>
          <a:solidFill>
            <a:srgbClr val="5888A6"/>
          </a:solidFill>
          <a:ln>
            <a:solidFill>
              <a:srgbClr val="3D5E7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>
            <a:extLst>
              <a:ext uri="{FF2B5EF4-FFF2-40B4-BE49-F238E27FC236}">
                <a16:creationId xmlns:a16="http://schemas.microsoft.com/office/drawing/2014/main" id="{55518E46-9511-D43A-D231-DA8A6D5A60CE}"/>
              </a:ext>
            </a:extLst>
          </p:cNvPr>
          <p:cNvSpPr txBox="1"/>
          <p:nvPr/>
        </p:nvSpPr>
        <p:spPr>
          <a:xfrm>
            <a:off x="4429476" y="3759344"/>
            <a:ext cx="226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Beschluss-</a:t>
            </a:r>
          </a:p>
          <a:p>
            <a:r>
              <a:rPr lang="de-DE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fähigkeit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061843C-4FAB-3B64-DFEA-BABE19D621A8}"/>
              </a:ext>
            </a:extLst>
          </p:cNvPr>
          <p:cNvSpPr txBox="1"/>
          <p:nvPr/>
        </p:nvSpPr>
        <p:spPr>
          <a:xfrm>
            <a:off x="6324549" y="3702540"/>
            <a:ext cx="2264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Protokoll-</a:t>
            </a:r>
          </a:p>
          <a:p>
            <a:r>
              <a:rPr lang="de-DE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führung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8B7BD192-379A-2DF1-60E5-0487ABD6C377}"/>
              </a:ext>
            </a:extLst>
          </p:cNvPr>
          <p:cNvSpPr txBox="1"/>
          <p:nvPr/>
        </p:nvSpPr>
        <p:spPr>
          <a:xfrm>
            <a:off x="4501058" y="5621803"/>
            <a:ext cx="2264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To-Dos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39C091E9-50FD-4A43-E664-C919DFFB12B0}"/>
              </a:ext>
            </a:extLst>
          </p:cNvPr>
          <p:cNvSpPr txBox="1"/>
          <p:nvPr/>
        </p:nvSpPr>
        <p:spPr>
          <a:xfrm>
            <a:off x="6231417" y="5650521"/>
            <a:ext cx="2264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Avenir Next LT Pro" panose="020B0504020202020204" pitchFamily="34" charset="0"/>
              </a:rPr>
              <a:t>Berichte</a:t>
            </a:r>
          </a:p>
        </p:txBody>
      </p:sp>
      <p:sp>
        <p:nvSpPr>
          <p:cNvPr id="35" name="Pfeil: nach unten 34">
            <a:extLst>
              <a:ext uri="{FF2B5EF4-FFF2-40B4-BE49-F238E27FC236}">
                <a16:creationId xmlns:a16="http://schemas.microsoft.com/office/drawing/2014/main" id="{5761164B-2EF1-AC68-12EE-A528E63D90CB}"/>
              </a:ext>
            </a:extLst>
          </p:cNvPr>
          <p:cNvSpPr/>
          <p:nvPr/>
        </p:nvSpPr>
        <p:spPr>
          <a:xfrm>
            <a:off x="5740456" y="3177664"/>
            <a:ext cx="126332" cy="228792"/>
          </a:xfrm>
          <a:prstGeom prst="downArrow">
            <a:avLst/>
          </a:prstGeom>
          <a:solidFill>
            <a:srgbClr val="314C5D"/>
          </a:solidFill>
          <a:ln>
            <a:solidFill>
              <a:srgbClr val="314C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6" name="Pfeil: nach unten 35">
            <a:extLst>
              <a:ext uri="{FF2B5EF4-FFF2-40B4-BE49-F238E27FC236}">
                <a16:creationId xmlns:a16="http://schemas.microsoft.com/office/drawing/2014/main" id="{9BE0EF38-AA35-A145-68C9-6BA27AEFC8EB}"/>
              </a:ext>
            </a:extLst>
          </p:cNvPr>
          <p:cNvSpPr/>
          <p:nvPr/>
        </p:nvSpPr>
        <p:spPr>
          <a:xfrm rot="5400000">
            <a:off x="3997259" y="4547233"/>
            <a:ext cx="126332" cy="410350"/>
          </a:xfrm>
          <a:prstGeom prst="downArrow">
            <a:avLst/>
          </a:prstGeom>
          <a:solidFill>
            <a:srgbClr val="314C5D"/>
          </a:solidFill>
          <a:ln>
            <a:solidFill>
              <a:srgbClr val="314C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7" name="Pfeil: nach unten 36">
            <a:extLst>
              <a:ext uri="{FF2B5EF4-FFF2-40B4-BE49-F238E27FC236}">
                <a16:creationId xmlns:a16="http://schemas.microsoft.com/office/drawing/2014/main" id="{9199BC71-F805-ACA3-60AC-4D5676C58C97}"/>
              </a:ext>
            </a:extLst>
          </p:cNvPr>
          <p:cNvSpPr/>
          <p:nvPr/>
        </p:nvSpPr>
        <p:spPr>
          <a:xfrm rot="16200000">
            <a:off x="7528721" y="4549453"/>
            <a:ext cx="126332" cy="410350"/>
          </a:xfrm>
          <a:prstGeom prst="downArrow">
            <a:avLst/>
          </a:prstGeom>
          <a:solidFill>
            <a:srgbClr val="314C5D"/>
          </a:solidFill>
          <a:ln>
            <a:solidFill>
              <a:srgbClr val="314C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A9CD2FB1-C044-727C-E2F9-9873BF6310B9}"/>
              </a:ext>
            </a:extLst>
          </p:cNvPr>
          <p:cNvSpPr txBox="1"/>
          <p:nvPr/>
        </p:nvSpPr>
        <p:spPr>
          <a:xfrm>
            <a:off x="1266113" y="5578796"/>
            <a:ext cx="260299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314C5D"/>
                </a:solidFill>
                <a:latin typeface="Avenir Next LT Pro" panose="020B0504020202020204" pitchFamily="34" charset="0"/>
              </a:rPr>
              <a:t>Abrechnungsfristen</a:t>
            </a:r>
          </a:p>
          <a:p>
            <a:r>
              <a:rPr lang="de-DE" sz="1200" dirty="0">
                <a:solidFill>
                  <a:srgbClr val="314C5D"/>
                </a:solidFill>
                <a:latin typeface="Avenir Next LT Pro" panose="020B0504020202020204" pitchFamily="34" charset="0"/>
              </a:rPr>
              <a:t>Puffer (+Versandkosten)</a:t>
            </a:r>
          </a:p>
          <a:p>
            <a:r>
              <a:rPr lang="de-DE" sz="1200" dirty="0">
                <a:solidFill>
                  <a:srgbClr val="314C5D"/>
                </a:solidFill>
                <a:latin typeface="Avenir Next LT Pro" panose="020B0504020202020204" pitchFamily="34" charset="0"/>
              </a:rPr>
              <a:t>Brutto</a:t>
            </a:r>
          </a:p>
          <a:p>
            <a:r>
              <a:rPr lang="de-DE" sz="1200" dirty="0">
                <a:solidFill>
                  <a:srgbClr val="314C5D"/>
                </a:solidFill>
                <a:latin typeface="Avenir Next LT Pro" panose="020B0504020202020204" pitchFamily="34" charset="0"/>
              </a:rPr>
              <a:t>ab 350.-€ Vergleichsangebote</a:t>
            </a:r>
          </a:p>
          <a:p>
            <a:r>
              <a:rPr lang="de-DE" sz="1200" dirty="0">
                <a:solidFill>
                  <a:srgbClr val="314C5D"/>
                </a:solidFill>
                <a:latin typeface="Avenir Next LT Pro" panose="020B0504020202020204" pitchFamily="34" charset="0"/>
              </a:rPr>
              <a:t>ja/nein/Enthaltung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E1417FB1-7289-7882-D2C6-9207DB1F09A8}"/>
              </a:ext>
            </a:extLst>
          </p:cNvPr>
          <p:cNvSpPr txBox="1"/>
          <p:nvPr/>
        </p:nvSpPr>
        <p:spPr>
          <a:xfrm>
            <a:off x="8888470" y="5575636"/>
            <a:ext cx="2602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rgbClr val="314C5D"/>
                </a:solidFill>
                <a:latin typeface="Avenir Next LT Pro" panose="020B0504020202020204" pitchFamily="34" charset="0"/>
              </a:rPr>
              <a:t>FSR-Mitglieder</a:t>
            </a:r>
          </a:p>
          <a:p>
            <a:r>
              <a:rPr lang="de-DE" sz="1200" dirty="0">
                <a:solidFill>
                  <a:srgbClr val="314C5D"/>
                </a:solidFill>
                <a:latin typeface="Avenir Next LT Pro" panose="020B0504020202020204" pitchFamily="34" charset="0"/>
              </a:rPr>
              <a:t>Assoziierte/Kooptierte</a:t>
            </a:r>
          </a:p>
          <a:p>
            <a:r>
              <a:rPr lang="de-DE" sz="1200" dirty="0">
                <a:solidFill>
                  <a:srgbClr val="314C5D"/>
                </a:solidFill>
                <a:latin typeface="Avenir Next LT Pro" panose="020B0504020202020204" pitchFamily="34" charset="0"/>
              </a:rPr>
              <a:t>Gäste</a:t>
            </a:r>
          </a:p>
        </p:txBody>
      </p:sp>
      <p:sp>
        <p:nvSpPr>
          <p:cNvPr id="41" name="Pfeil: nach unten 40">
            <a:extLst>
              <a:ext uri="{FF2B5EF4-FFF2-40B4-BE49-F238E27FC236}">
                <a16:creationId xmlns:a16="http://schemas.microsoft.com/office/drawing/2014/main" id="{1153F2BE-6505-6992-71A4-A855AE65523D}"/>
              </a:ext>
            </a:extLst>
          </p:cNvPr>
          <p:cNvSpPr/>
          <p:nvPr/>
        </p:nvSpPr>
        <p:spPr>
          <a:xfrm rot="5400000">
            <a:off x="10291956" y="-403402"/>
            <a:ext cx="126332" cy="2972087"/>
          </a:xfrm>
          <a:prstGeom prst="downArrow">
            <a:avLst/>
          </a:prstGeom>
          <a:solidFill>
            <a:srgbClr val="314C5D"/>
          </a:solidFill>
          <a:ln>
            <a:solidFill>
              <a:srgbClr val="314C5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016A92FC-2724-3176-BE71-6C7DC1A1FCB9}"/>
              </a:ext>
            </a:extLst>
          </p:cNvPr>
          <p:cNvSpPr/>
          <p:nvPr/>
        </p:nvSpPr>
        <p:spPr>
          <a:xfrm>
            <a:off x="5740456" y="6160957"/>
            <a:ext cx="107092" cy="457714"/>
          </a:xfrm>
          <a:prstGeom prst="rect">
            <a:avLst/>
          </a:prstGeom>
          <a:solidFill>
            <a:srgbClr val="314C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A04C6424-95D1-C0E6-0DD6-A9234F4CDEEA}"/>
              </a:ext>
            </a:extLst>
          </p:cNvPr>
          <p:cNvSpPr/>
          <p:nvPr/>
        </p:nvSpPr>
        <p:spPr>
          <a:xfrm rot="5400000">
            <a:off x="8744813" y="3614314"/>
            <a:ext cx="107090" cy="6115807"/>
          </a:xfrm>
          <a:prstGeom prst="rect">
            <a:avLst/>
          </a:prstGeom>
          <a:solidFill>
            <a:srgbClr val="314C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4CFD73BE-8A2D-5985-6F3B-E97B607A40A5}"/>
              </a:ext>
            </a:extLst>
          </p:cNvPr>
          <p:cNvSpPr/>
          <p:nvPr/>
        </p:nvSpPr>
        <p:spPr>
          <a:xfrm>
            <a:off x="11726242" y="1124093"/>
            <a:ext cx="126331" cy="5577583"/>
          </a:xfrm>
          <a:prstGeom prst="rect">
            <a:avLst/>
          </a:prstGeom>
          <a:solidFill>
            <a:srgbClr val="314C5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171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14C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BEE5BA-B125-E631-608A-ED00FF848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199" y="465328"/>
            <a:ext cx="10515600" cy="1325563"/>
          </a:xfrm>
        </p:spPr>
        <p:txBody>
          <a:bodyPr>
            <a:normAutofit/>
          </a:bodyPr>
          <a:lstStyle/>
          <a:p>
            <a:r>
              <a:rPr lang="de-DE" dirty="0">
                <a:solidFill>
                  <a:schemeClr val="bg1"/>
                </a:solidFill>
                <a:latin typeface="Avenir Next LT Pro" panose="020B0504020202020204" pitchFamily="34" charset="0"/>
              </a:rPr>
              <a:t>Wie könnt ihr weiter unterstützen?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AECFD6B-0742-D0D0-9F58-F4905637F05D}"/>
              </a:ext>
            </a:extLst>
          </p:cNvPr>
          <p:cNvSpPr txBox="1"/>
          <p:nvPr/>
        </p:nvSpPr>
        <p:spPr>
          <a:xfrm>
            <a:off x="584198" y="2370667"/>
            <a:ext cx="10667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Geteiltes Dokument, offen zur Bearbeitung/Kommentare und Anmerkungen</a:t>
            </a:r>
            <a:br>
              <a:rPr lang="de-DE" sz="2400" dirty="0">
                <a:solidFill>
                  <a:schemeClr val="bg1"/>
                </a:solidFill>
                <a:latin typeface="Avenir Next LT Pro" panose="020B0504020202020204" pitchFamily="34" charset="0"/>
              </a:rPr>
            </a:br>
            <a:endParaRPr lang="de-DE" sz="24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Leitfaden-Arbeitsgruppe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Punkte ergänzen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Gemeinsam ausarbeiten</a:t>
            </a:r>
            <a:br>
              <a:rPr lang="de-DE" sz="2400" dirty="0">
                <a:solidFill>
                  <a:schemeClr val="bg1"/>
                </a:solidFill>
                <a:latin typeface="Avenir Next LT Pro" panose="020B0504020202020204" pitchFamily="34" charset="0"/>
              </a:rPr>
            </a:br>
            <a:endParaRPr lang="de-DE" sz="24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chemeClr val="bg1"/>
                </a:solidFill>
                <a:latin typeface="Avenir Next LT Pro" panose="020B0504020202020204" pitchFamily="34" charset="0"/>
              </a:rPr>
              <a:t>Veröffentlichung? Drucken?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686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F4EFF9ACF21934692135CF74881ADCB" ma:contentTypeVersion="4" ma:contentTypeDescription="Ein neues Dokument erstellen." ma:contentTypeScope="" ma:versionID="0bdea779c5431d32520146419e7df454">
  <xsd:schema xmlns:xsd="http://www.w3.org/2001/XMLSchema" xmlns:xs="http://www.w3.org/2001/XMLSchema" xmlns:p="http://schemas.microsoft.com/office/2006/metadata/properties" xmlns:ns3="23a9a896-912d-466d-a601-649c1e66caae" targetNamespace="http://schemas.microsoft.com/office/2006/metadata/properties" ma:root="true" ma:fieldsID="922084ab0e5c1cd267b8976efd0b0e35" ns3:_="">
    <xsd:import namespace="23a9a896-912d-466d-a601-649c1e66caa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a9a896-912d-466d-a601-649c1e66ca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0D7C5D3-761C-4044-984E-8EA77B9709C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a9a896-912d-466d-a601-649c1e66ca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8C316A1-1771-496A-BE43-A1FD4E149EC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82D97BF-C7A5-4668-AD6E-675C247F7B72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23a9a896-912d-466d-a601-649c1e66caa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</Words>
  <Application>Microsoft Office PowerPoint</Application>
  <PresentationFormat>Breitbild</PresentationFormat>
  <Paragraphs>39</Paragraphs>
  <Slides>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Avenir Next LT Pro</vt:lpstr>
      <vt:lpstr>Trade Gothic Inline</vt:lpstr>
      <vt:lpstr>Office</vt:lpstr>
      <vt:lpstr>FSR-Leitfaden 2.0</vt:lpstr>
      <vt:lpstr>Input der  letzten Sitzung:</vt:lpstr>
      <vt:lpstr>PowerPoint-Präsentation</vt:lpstr>
      <vt:lpstr>Wie könnt ihr weiter unterstützen?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Müller, Hannah</dc:creator>
  <cp:lastModifiedBy>Müller, Hannah</cp:lastModifiedBy>
  <cp:revision>2</cp:revision>
  <dcterms:created xsi:type="dcterms:W3CDTF">2024-10-24T09:03:46Z</dcterms:created>
  <dcterms:modified xsi:type="dcterms:W3CDTF">2024-10-24T16:06:41Z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0x0101009F4EFF9ACF21934692135CF74881ADCB</vt:lpwstr>
  </property>
</Properties>
</file>